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8"/>
  </p:notesMasterIdLst>
  <p:handoutMasterIdLst>
    <p:handoutMasterId r:id="rId29"/>
  </p:handoutMasterIdLst>
  <p:sldIdLst>
    <p:sldId id="290" r:id="rId3"/>
    <p:sldId id="305" r:id="rId4"/>
    <p:sldId id="325" r:id="rId5"/>
    <p:sldId id="258" r:id="rId6"/>
    <p:sldId id="346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63" r:id="rId18"/>
    <p:sldId id="327" r:id="rId19"/>
    <p:sldId id="329" r:id="rId20"/>
    <p:sldId id="328" r:id="rId21"/>
    <p:sldId id="330" r:id="rId22"/>
    <p:sldId id="332" r:id="rId23"/>
    <p:sldId id="333" r:id="rId24"/>
    <p:sldId id="331" r:id="rId25"/>
    <p:sldId id="334" r:id="rId26"/>
    <p:sldId id="335" r:id="rId27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3/5/2020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4.png"/><Relationship Id="rId3" Type="http://schemas.openxmlformats.org/officeDocument/2006/relationships/audio" Target="../media/media11.wav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slideLayout" Target="../slideLayouts/slideLayout2.xml"/><Relationship Id="rId2" Type="http://schemas.microsoft.com/office/2007/relationships/media" Target="../media/media11.wav"/><Relationship Id="rId16" Type="http://schemas.openxmlformats.org/officeDocument/2006/relationships/tags" Target="../tags/tag20.xml"/><Relationship Id="rId1" Type="http://schemas.openxmlformats.org/officeDocument/2006/relationships/tags" Target="../tags/tag7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5.wav"/><Relationship Id="rId7" Type="http://schemas.openxmlformats.org/officeDocument/2006/relationships/image" Target="../media/image13.png"/><Relationship Id="rId2" Type="http://schemas.microsoft.com/office/2007/relationships/media" Target="../media/media15.wav"/><Relationship Id="rId1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2" Type="http://schemas.microsoft.com/office/2007/relationships/media" Target="../media/media16.wav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audio" Target="../media/media17.wav"/><Relationship Id="rId7" Type="http://schemas.openxmlformats.org/officeDocument/2006/relationships/image" Target="../media/image16.jpeg"/><Relationship Id="rId2" Type="http://schemas.microsoft.com/office/2007/relationships/media" Target="../media/media17.wav"/><Relationship Id="rId1" Type="http://schemas.openxmlformats.org/officeDocument/2006/relationships/tags" Target="../tags/tag2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7" Type="http://schemas.openxmlformats.org/officeDocument/2006/relationships/image" Target="../media/image4.png"/><Relationship Id="rId2" Type="http://schemas.microsoft.com/office/2007/relationships/media" Target="../media/media18.wav"/><Relationship Id="rId1" Type="http://schemas.openxmlformats.org/officeDocument/2006/relationships/tags" Target="../tags/tag2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1.wav"/><Relationship Id="rId7" Type="http://schemas.openxmlformats.org/officeDocument/2006/relationships/image" Target="../media/image25.jpeg"/><Relationship Id="rId2" Type="http://schemas.microsoft.com/office/2007/relationships/media" Target="../media/media21.wav"/><Relationship Id="rId1" Type="http://schemas.openxmlformats.org/officeDocument/2006/relationships/tags" Target="../tags/tag2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4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audio" Target="../media/media5.wav"/><Relationship Id="rId7" Type="http://schemas.openxmlformats.org/officeDocument/2006/relationships/hyperlink" Target="http://en.wikipedia.org/wiki/Source_code" TargetMode="External"/><Relationship Id="rId2" Type="http://schemas.microsoft.com/office/2007/relationships/media" Target="../media/media5.wav"/><Relationship Id="rId1" Type="http://schemas.openxmlformats.org/officeDocument/2006/relationships/tags" Target="../tags/tag2.xml"/><Relationship Id="rId6" Type="http://schemas.openxmlformats.org/officeDocument/2006/relationships/hyperlink" Target="http://en.wikipedia.org/wiki/Data_(computing)" TargetMode="External"/><Relationship Id="rId5" Type="http://schemas.openxmlformats.org/officeDocument/2006/relationships/hyperlink" Target="http://en.wikipedia.org/wiki/Machine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7" Type="http://schemas.openxmlformats.org/officeDocument/2006/relationships/image" Target="../media/image4.png"/><Relationship Id="rId2" Type="http://schemas.microsoft.com/office/2007/relationships/media" Target="../media/media7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Computer Architecture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04"/>
    </mc:Choice>
    <mc:Fallback>
      <p:transition spd="slow" advTm="57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27562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Hierarchical Abstractions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Applications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Systems software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Assembly/machine language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Architectural issues</a:t>
            </a:r>
          </a:p>
          <a:p>
            <a:pPr marL="1143000" lvl="2" indent="-2286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i.e., caches, virtual memory, pipelining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Boolean logic, 1s and 0s</a:t>
            </a:r>
          </a:p>
          <a:p>
            <a:pPr marL="1143000" lvl="2" indent="-2286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Sequential logic, finite state machines</a:t>
            </a:r>
          </a:p>
          <a:p>
            <a:pPr marL="1143000" lvl="2" indent="-2286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Combinational logic, arithmetic circuits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Transistors used to build logic gates (CMOS)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Semiconductors/silicon used to build transistors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Properties of atoms, electrons, and quantum </a:t>
            </a:r>
            <a:r>
              <a:rPr lang="en-US" altLang="en-US" sz="2800" kern="0" dirty="0" smtClean="0">
                <a:solidFill>
                  <a:srgbClr val="0000CC"/>
                </a:solidFill>
                <a:latin typeface="+mj-lt"/>
                <a:cs typeface="Arial"/>
              </a:rPr>
              <a:t>dynamics</a:t>
            </a:r>
            <a:endParaRPr lang="fa-IR" sz="2800" b="1" dirty="0">
              <a:latin typeface="+mj-lt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422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79"/>
    </mc:Choice>
    <mc:Fallback>
      <p:transition spd="slow" advTm="8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Organization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275627" cy="110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Computer Components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Input, output, memory, control unit, &amp; </a:t>
            </a:r>
            <a:r>
              <a:rPr lang="en-US" altLang="en-US" sz="2800" kern="0" dirty="0" err="1">
                <a:solidFill>
                  <a:srgbClr val="0000CC"/>
                </a:solidFill>
                <a:latin typeface="+mj-lt"/>
                <a:cs typeface="Arial"/>
              </a:rPr>
              <a:t>datapath</a:t>
            </a: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362200" y="2971800"/>
            <a:ext cx="4876800" cy="3124200"/>
            <a:chOff x="1156" y="1104"/>
            <a:chExt cx="3352" cy="2444"/>
          </a:xfrm>
        </p:grpSpPr>
        <p:sp>
          <p:nvSpPr>
            <p:cNvPr id="22" name="AutoShape 19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156" y="1108"/>
              <a:ext cx="3352" cy="2440"/>
            </a:xfrm>
            <a:prstGeom prst="cube">
              <a:avLst>
                <a:gd name="adj" fmla="val 11884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452" y="1396"/>
              <a:ext cx="2056" cy="21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4" name="AutoShape 2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540" y="1492"/>
              <a:ext cx="808" cy="808"/>
            </a:xfrm>
            <a:prstGeom prst="cube">
              <a:avLst>
                <a:gd name="adj" fmla="val 148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5" name="AutoShape 2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2548" y="1492"/>
              <a:ext cx="808" cy="1960"/>
            </a:xfrm>
            <a:prstGeom prst="cube">
              <a:avLst>
                <a:gd name="adj" fmla="val 148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6" name="AutoShape 2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588" y="2644"/>
              <a:ext cx="808" cy="808"/>
            </a:xfrm>
            <a:prstGeom prst="cube">
              <a:avLst>
                <a:gd name="adj" fmla="val 148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7" name="AutoShape 2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3556" y="2644"/>
              <a:ext cx="808" cy="808"/>
            </a:xfrm>
            <a:prstGeom prst="cube">
              <a:avLst>
                <a:gd name="adj" fmla="val 148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" name="AutoShape 2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3556" y="1492"/>
              <a:ext cx="808" cy="808"/>
            </a:xfrm>
            <a:prstGeom prst="cube">
              <a:avLst>
                <a:gd name="adj" fmla="val 148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487" y="1104"/>
              <a:ext cx="684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Times New Roman" pitchFamily="18" charset="0"/>
                </a:rPr>
                <a:t>Computer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726" y="2401"/>
              <a:ext cx="607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Times New Roman" pitchFamily="18" charset="0"/>
                </a:rPr>
                <a:t>Memory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766" y="3024"/>
              <a:ext cx="630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Times New Roman" pitchFamily="18" charset="0"/>
                </a:rPr>
                <a:t>Datapath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719" y="1824"/>
              <a:ext cx="552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Times New Roman" pitchFamily="18" charset="0"/>
                </a:rPr>
                <a:t>Control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783" y="2975"/>
              <a:ext cx="513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Times New Roman" pitchFamily="18" charset="0"/>
                </a:rPr>
                <a:t>Output</a:t>
              </a:r>
            </a:p>
          </p:txBody>
        </p:sp>
        <p:sp>
          <p:nvSpPr>
            <p:cNvPr id="34" name="Rectangle 3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831" y="1824"/>
              <a:ext cx="421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Times New Roman" pitchFamily="18" charset="0"/>
                </a:rPr>
                <a:t>Input</a:t>
              </a:r>
            </a:p>
          </p:txBody>
        </p:sp>
      </p:grpSp>
      <p:sp>
        <p:nvSpPr>
          <p:cNvPr id="35" name="AutoShape 35"/>
          <p:cNvSpPr>
            <a:spLocks noChangeArrowheads="1"/>
          </p:cNvSpPr>
          <p:nvPr/>
        </p:nvSpPr>
        <p:spPr bwMode="auto">
          <a:xfrm>
            <a:off x="5029200" y="3886200"/>
            <a:ext cx="990600" cy="381000"/>
          </a:xfrm>
          <a:prstGeom prst="leftArrow">
            <a:avLst>
              <a:gd name="adj1" fmla="val 50000"/>
              <a:gd name="adj2" fmla="val 6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6" name="AutoShape 36"/>
          <p:cNvSpPr>
            <a:spLocks noChangeArrowheads="1"/>
          </p:cNvSpPr>
          <p:nvPr/>
        </p:nvSpPr>
        <p:spPr bwMode="auto">
          <a:xfrm>
            <a:off x="3810000" y="5105400"/>
            <a:ext cx="990600" cy="381000"/>
          </a:xfrm>
          <a:prstGeom prst="leftArrow">
            <a:avLst>
              <a:gd name="adj1" fmla="val 50000"/>
              <a:gd name="adj2" fmla="val 6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7" name="AutoShape 37"/>
          <p:cNvSpPr>
            <a:spLocks noChangeArrowheads="1"/>
          </p:cNvSpPr>
          <p:nvPr/>
        </p:nvSpPr>
        <p:spPr bwMode="auto">
          <a:xfrm rot="10800000">
            <a:off x="3810000" y="5638800"/>
            <a:ext cx="990600" cy="381000"/>
          </a:xfrm>
          <a:prstGeom prst="leftArrow">
            <a:avLst>
              <a:gd name="adj1" fmla="val 50000"/>
              <a:gd name="adj2" fmla="val 6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8" name="AutoShape 38"/>
          <p:cNvSpPr>
            <a:spLocks noChangeArrowheads="1"/>
          </p:cNvSpPr>
          <p:nvPr/>
        </p:nvSpPr>
        <p:spPr bwMode="auto">
          <a:xfrm rot="10800000">
            <a:off x="5105400" y="5334000"/>
            <a:ext cx="990600" cy="381000"/>
          </a:xfrm>
          <a:prstGeom prst="leftArrow">
            <a:avLst>
              <a:gd name="adj1" fmla="val 50000"/>
              <a:gd name="adj2" fmla="val 6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9" name="AutoShape 40"/>
          <p:cNvSpPr>
            <a:spLocks noChangeArrowheads="1"/>
          </p:cNvSpPr>
          <p:nvPr/>
        </p:nvSpPr>
        <p:spPr bwMode="auto">
          <a:xfrm>
            <a:off x="3657600" y="3276600"/>
            <a:ext cx="1676400" cy="16002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1855 w 21600"/>
              <a:gd name="T13" fmla="*/ 9920 h 21600"/>
              <a:gd name="T14" fmla="*/ 19745 w 21600"/>
              <a:gd name="T15" fmla="*/ 1168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9082" y="3621"/>
                </a:lnTo>
                <a:lnTo>
                  <a:pt x="9920" y="3621"/>
                </a:lnTo>
                <a:lnTo>
                  <a:pt x="9920" y="9920"/>
                </a:lnTo>
                <a:lnTo>
                  <a:pt x="3621" y="9920"/>
                </a:lnTo>
                <a:lnTo>
                  <a:pt x="3621" y="9082"/>
                </a:lnTo>
                <a:lnTo>
                  <a:pt x="0" y="10800"/>
                </a:lnTo>
                <a:lnTo>
                  <a:pt x="3621" y="12518"/>
                </a:lnTo>
                <a:lnTo>
                  <a:pt x="3621" y="11680"/>
                </a:lnTo>
                <a:lnTo>
                  <a:pt x="9920" y="11680"/>
                </a:lnTo>
                <a:lnTo>
                  <a:pt x="9920" y="17979"/>
                </a:lnTo>
                <a:lnTo>
                  <a:pt x="9082" y="17979"/>
                </a:lnTo>
                <a:lnTo>
                  <a:pt x="10800" y="21600"/>
                </a:lnTo>
                <a:lnTo>
                  <a:pt x="12518" y="17979"/>
                </a:lnTo>
                <a:lnTo>
                  <a:pt x="11680" y="17979"/>
                </a:lnTo>
                <a:lnTo>
                  <a:pt x="11680" y="11680"/>
                </a:lnTo>
                <a:lnTo>
                  <a:pt x="17979" y="11680"/>
                </a:lnTo>
                <a:lnTo>
                  <a:pt x="17979" y="12518"/>
                </a:lnTo>
                <a:lnTo>
                  <a:pt x="21600" y="10800"/>
                </a:lnTo>
                <a:lnTo>
                  <a:pt x="17979" y="9082"/>
                </a:lnTo>
                <a:lnTo>
                  <a:pt x="17979" y="9920"/>
                </a:lnTo>
                <a:lnTo>
                  <a:pt x="11680" y="9920"/>
                </a:lnTo>
                <a:lnTo>
                  <a:pt x="11680" y="3621"/>
                </a:lnTo>
                <a:lnTo>
                  <a:pt x="12518" y="3621"/>
                </a:lnTo>
                <a:lnTo>
                  <a:pt x="10800" y="0"/>
                </a:lnTo>
                <a:close/>
              </a:path>
            </a:pathLst>
          </a:cu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047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214"/>
    </mc:Choice>
    <mc:Fallback>
      <p:transition spd="slow" advTm="124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Types of Computer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275627" cy="324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Desktops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Servers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Embedded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6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90"/>
    </mc:Choice>
    <mc:Fallback>
      <p:transition spd="slow" advTm="19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Types of Computer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275627" cy="21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C00000"/>
                </a:solidFill>
                <a:latin typeface="+mj-lt"/>
                <a:cs typeface="Arial"/>
              </a:rPr>
              <a:t>Desktops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General purpose computers 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Variety of software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Designed for use by individuals </a:t>
            </a:r>
          </a:p>
          <a:p>
            <a:pPr marL="1143000" lvl="2" indent="-2286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PCs, Notebooks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12420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3543300"/>
            <a:ext cx="32512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70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0"/>
    </mc:Choice>
    <mc:Fallback>
      <p:transition spd="slow" advTm="10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Types of Computer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275627" cy="304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C00000"/>
                </a:solidFill>
                <a:latin typeface="+mj-lt"/>
                <a:cs typeface="Arial"/>
              </a:rPr>
              <a:t>Servers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600" kern="0" dirty="0">
                <a:solidFill>
                  <a:srgbClr val="0000CC"/>
                </a:solidFill>
                <a:latin typeface="+mj-lt"/>
                <a:cs typeface="Arial"/>
              </a:rPr>
              <a:t>High-end computing systems</a:t>
            </a:r>
          </a:p>
          <a:p>
            <a:pPr marL="1143000" lvl="2" indent="-2286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Consists of several CPUs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Used by </a:t>
            </a:r>
            <a:r>
              <a:rPr lang="en-US" altLang="en-US" sz="2800" kern="0" dirty="0">
                <a:solidFill>
                  <a:srgbClr val="C00000"/>
                </a:solidFill>
                <a:latin typeface="+mj-lt"/>
                <a:cs typeface="Arial"/>
              </a:rPr>
              <a:t>multiple users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C00000"/>
                </a:solidFill>
                <a:latin typeface="+mj-lt"/>
                <a:cs typeface="Arial"/>
              </a:rPr>
              <a:t>Networked</a:t>
            </a: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 based 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High capacity, performance, reliability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700" kern="0" dirty="0">
                <a:solidFill>
                  <a:srgbClr val="0000CC"/>
                </a:solidFill>
                <a:latin typeface="+mj-lt"/>
                <a:cs typeface="Arial"/>
              </a:rPr>
              <a:t>Range from small servers to building sized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4066114"/>
            <a:ext cx="35814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4062939"/>
            <a:ext cx="3194050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2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51"/>
    </mc:Choice>
    <mc:Fallback>
      <p:transition spd="slow" advTm="37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Types of Computer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90600"/>
            <a:ext cx="82756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C00000"/>
                </a:solidFill>
                <a:latin typeface="+mj-lt"/>
                <a:cs typeface="Arial"/>
              </a:rPr>
              <a:t>Embedded Systems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A computer system designed to perform one or a few </a:t>
            </a:r>
            <a:r>
              <a:rPr lang="en-US" altLang="en-US" sz="2800" kern="0" dirty="0">
                <a:solidFill>
                  <a:srgbClr val="C00000"/>
                </a:solidFill>
                <a:latin typeface="+mj-lt"/>
                <a:cs typeface="Arial"/>
              </a:rPr>
              <a:t>dedicated</a:t>
            </a: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 functions</a:t>
            </a:r>
          </a:p>
          <a:p>
            <a:pPr marL="1143000" lvl="2" indent="-2286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Often with </a:t>
            </a:r>
            <a:r>
              <a:rPr lang="en-US" altLang="en-US" sz="2400" kern="0" dirty="0">
                <a:solidFill>
                  <a:srgbClr val="C00000"/>
                </a:solidFill>
                <a:latin typeface="+mj-lt"/>
                <a:cs typeface="Arial"/>
              </a:rPr>
              <a:t>real-time</a:t>
            </a: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, </a:t>
            </a:r>
            <a:r>
              <a:rPr lang="en-US" altLang="en-US" sz="2400" kern="0" dirty="0">
                <a:solidFill>
                  <a:srgbClr val="C00000"/>
                </a:solidFill>
                <a:latin typeface="+mj-lt"/>
                <a:cs typeface="Arial"/>
              </a:rPr>
              <a:t>power</a:t>
            </a: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, </a:t>
            </a:r>
            <a:r>
              <a:rPr lang="en-US" altLang="en-US" sz="2400" kern="0" dirty="0">
                <a:solidFill>
                  <a:srgbClr val="C00000"/>
                </a:solidFill>
                <a:latin typeface="+mj-lt"/>
                <a:cs typeface="Arial"/>
              </a:rPr>
              <a:t>high reliability</a:t>
            </a: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, </a:t>
            </a:r>
            <a:r>
              <a:rPr lang="en-US" altLang="en-US" sz="2400" kern="0" dirty="0">
                <a:solidFill>
                  <a:srgbClr val="C00000"/>
                </a:solidFill>
                <a:latin typeface="+mj-lt"/>
                <a:cs typeface="Arial"/>
              </a:rPr>
              <a:t>low-cost</a:t>
            </a: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, </a:t>
            </a:r>
            <a:r>
              <a:rPr lang="en-US" altLang="en-US" sz="2400" kern="0" dirty="0">
                <a:solidFill>
                  <a:srgbClr val="C00000"/>
                </a:solidFill>
                <a:latin typeface="+mj-lt"/>
                <a:cs typeface="Arial"/>
              </a:rPr>
              <a:t>size/weight</a:t>
            </a: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 constraints 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C00000"/>
                </a:solidFill>
                <a:latin typeface="+mj-lt"/>
                <a:cs typeface="Arial"/>
              </a:rPr>
              <a:t>Hidden as components </a:t>
            </a: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of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784600"/>
            <a:ext cx="33020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98900"/>
            <a:ext cx="29210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75" y="3952875"/>
            <a:ext cx="29305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97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79"/>
    </mc:Choice>
    <mc:Fallback>
      <p:transition spd="slow" advTm="117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16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Mechanical Computers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Electro-Mechanical Computers 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Electronic Computers</a:t>
            </a:r>
          </a:p>
          <a:p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716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56"/>
    </mc:Choice>
    <mc:Fallback>
      <p:transition spd="slow" advTm="40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17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Mechanical Computers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Abacus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Mechanical </a:t>
            </a:r>
            <a:r>
              <a:rPr lang="en-US" sz="2400" b="1" dirty="0" smtClean="0"/>
              <a:t>calculators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b="1" dirty="0"/>
              <a:t>Pascal’s calculator </a:t>
            </a:r>
            <a:r>
              <a:rPr lang="en-US" sz="2400" b="1"/>
              <a:t>(</a:t>
            </a:r>
            <a:r>
              <a:rPr lang="en-US" sz="2400" b="1" smtClean="0"/>
              <a:t>1642</a:t>
            </a:r>
            <a:r>
              <a:rPr lang="en-US" sz="2400" b="1" dirty="0" smtClean="0"/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Curta</a:t>
            </a:r>
            <a:r>
              <a:rPr lang="en-US" sz="2400" b="1" dirty="0"/>
              <a:t> (1930s)</a:t>
            </a:r>
            <a:endParaRPr lang="en-US" sz="2400" b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Punched-card </a:t>
            </a:r>
            <a:r>
              <a:rPr lang="en-US" sz="2400" b="1" dirty="0"/>
              <a:t>data </a:t>
            </a:r>
            <a:r>
              <a:rPr lang="en-US" sz="2400" b="1" dirty="0" smtClean="0"/>
              <a:t>processing</a:t>
            </a:r>
            <a:br>
              <a:rPr lang="en-US" sz="2400" b="1" dirty="0" smtClean="0"/>
            </a:br>
            <a:r>
              <a:rPr lang="en-US" sz="2400" b="1" dirty="0" smtClean="0"/>
              <a:t>(1725, 1800s, 1900s)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34" y="988658"/>
            <a:ext cx="2588170" cy="1525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94" y="3709540"/>
            <a:ext cx="1914525" cy="2390775"/>
          </a:xfrm>
          <a:prstGeom prst="rect">
            <a:avLst/>
          </a:prstGeom>
        </p:spPr>
      </p:pic>
      <p:pic>
        <p:nvPicPr>
          <p:cNvPr id="1026" name="Picture 2" descr="C:\Users\hamed\Dropbox\New\1398-1\MicroProc\Slides\image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82" y="2223451"/>
            <a:ext cx="222384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med\Dropbox\New\1398-1\MicroProc\Slides\220px-Curta_-_National_Museum_of_Computin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971" y="3296466"/>
            <a:ext cx="1418234" cy="192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38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38"/>
    </mc:Choice>
    <mc:Fallback>
      <p:transition spd="slow" advTm="26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18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Mechanical Computers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Difference engine: </a:t>
            </a:r>
            <a:r>
              <a:rPr lang="en-US" sz="2400" dirty="0" smtClean="0"/>
              <a:t>Charles </a:t>
            </a:r>
            <a:r>
              <a:rPr lang="en-US" sz="2400" dirty="0"/>
              <a:t>Babbage (1791-1871</a:t>
            </a:r>
            <a:r>
              <a:rPr lang="en-US" sz="2400" dirty="0" smtClean="0"/>
              <a:t>)</a:t>
            </a:r>
            <a:endParaRPr lang="en-US" sz="2400" b="1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First general-purpose computing device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Analytical </a:t>
            </a:r>
            <a:r>
              <a:rPr lang="en-US" sz="2400" b="1" dirty="0" smtClean="0"/>
              <a:t>engine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12" y="2743200"/>
            <a:ext cx="2602713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64491"/>
            <a:ext cx="4800600" cy="270033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793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56"/>
    </mc:Choice>
    <mc:Fallback>
      <p:transition spd="slow" advTm="87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19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Electro-Mechanical Computers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Switches, relays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Early 1900s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Zuse’s</a:t>
            </a:r>
            <a:r>
              <a:rPr lang="en-US" sz="2400" b="1" dirty="0" smtClean="0"/>
              <a:t> Z2, Z3</a:t>
            </a:r>
            <a:r>
              <a:rPr lang="en-US" sz="2400" b="1" dirty="0"/>
              <a:t>, </a:t>
            </a:r>
            <a:r>
              <a:rPr lang="en-US" sz="2400" b="1" dirty="0" smtClean="0"/>
              <a:t>Z4 (world's </a:t>
            </a:r>
            <a:r>
              <a:rPr lang="en-US" sz="2400" b="1" dirty="0"/>
              <a:t>first commercial digital computer,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mechanical memory</a:t>
            </a:r>
            <a:r>
              <a:rPr lang="en-US" sz="2400" b="1" dirty="0"/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3505200"/>
            <a:ext cx="3703627" cy="27884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2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40"/>
    </mc:Choice>
    <mc:Fallback>
      <p:transition spd="slow" advTm="38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+mj-lt"/>
                <a:cs typeface="B Titr" panose="00000700000000000000" pitchFamily="2" charset="-78"/>
              </a:rPr>
              <a:t>Grading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Final Exam: 40%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Midterm Exam: 30%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Homework: 20%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Attendance: 15%</a:t>
            </a:r>
          </a:p>
          <a:p>
            <a:pPr>
              <a:lnSpc>
                <a:spcPct val="200000"/>
              </a:lnSpc>
            </a:pPr>
            <a:r>
              <a:rPr lang="en-US" sz="2800" b="1" dirty="0" smtClean="0">
                <a:solidFill>
                  <a:srgbClr val="FF0000"/>
                </a:solidFill>
                <a:cs typeface="B Nazanin" pitchFamily="2" charset="-78"/>
              </a:rPr>
              <a:t>AND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cs typeface="B Nazanin" pitchFamily="2" charset="-78"/>
              </a:rPr>
              <a:t>Lab</a:t>
            </a:r>
            <a:endParaRPr lang="fa-IR" sz="2000" b="1" dirty="0">
              <a:cs typeface="B Nazanin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876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1"/>
    </mc:Choice>
    <mc:Fallback>
      <p:transition spd="slow" advTm="1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20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Electronic Computers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1</a:t>
            </a:r>
            <a:r>
              <a:rPr lang="en-US" altLang="en-US" sz="2400" b="1" baseline="30000" dirty="0" smtClean="0"/>
              <a:t>st</a:t>
            </a:r>
            <a:r>
              <a:rPr lang="en-US" altLang="en-US" sz="2400" b="1" dirty="0" smtClean="0"/>
              <a:t> generation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vacuum tubes (1945-1955)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ENIAC, 1946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 smtClean="0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1600200"/>
            <a:ext cx="25908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0" name="Picture 2" descr="C:\Users\hamed\Dropbox\New\1398-1\MicroProc\Slides\downlo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1379"/>
            <a:ext cx="3247224" cy="220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8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47"/>
    </mc:Choice>
    <mc:Fallback>
      <p:transition spd="slow" advTm="32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21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Electronic Computers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2</a:t>
            </a:r>
            <a:r>
              <a:rPr lang="en-US" altLang="en-US" sz="2400" b="1" baseline="30000" dirty="0" smtClean="0"/>
              <a:t>nd</a:t>
            </a:r>
            <a:r>
              <a:rPr lang="en-US" altLang="en-US" sz="2400" b="1" dirty="0" smtClean="0"/>
              <a:t> generation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BJT </a:t>
            </a:r>
            <a:r>
              <a:rPr lang="en-US" altLang="en-US" sz="2400" b="1" dirty="0"/>
              <a:t>transistors </a:t>
            </a:r>
            <a:r>
              <a:rPr lang="en-US" altLang="en-US" sz="2400" b="1" dirty="0" smtClean="0"/>
              <a:t>(1955-1965)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CDC 6600 (1964-1969)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world's </a:t>
            </a:r>
            <a:r>
              <a:rPr lang="en-US" altLang="en-US" sz="2400" b="1" dirty="0"/>
              <a:t>fastest computer from 1964 to </a:t>
            </a:r>
            <a:r>
              <a:rPr lang="en-US" altLang="en-US" sz="2400" b="1" dirty="0" smtClean="0"/>
              <a:t>1969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$</a:t>
            </a:r>
            <a:r>
              <a:rPr lang="en-US" altLang="en-US" sz="2400" b="1" dirty="0" smtClean="0"/>
              <a:t>2,370,000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30kW, 6tons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10MHz, 2 MIPS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Up to 982 kilobytes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 smtClean="0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43" y="1230312"/>
            <a:ext cx="500062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0" y="1157287"/>
            <a:ext cx="1500187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4" name="Picture 2" descr="C:\Users\hamed\Dropbox\New\1398-1\MicroProc\Slides\CDC_6600.j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04" y="3352800"/>
            <a:ext cx="3810001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183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76"/>
    </mc:Choice>
    <mc:Fallback>
      <p:transition spd="slow" advTm="3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077199" cy="417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Electronic Computers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3</a:t>
            </a:r>
            <a:r>
              <a:rPr lang="en-US" altLang="en-US" sz="2400" b="1" baseline="30000" dirty="0" smtClean="0"/>
              <a:t>rd</a:t>
            </a:r>
            <a:r>
              <a:rPr lang="en-US" altLang="en-US" sz="2400" b="1" dirty="0" smtClean="0"/>
              <a:t> generation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integrated </a:t>
            </a:r>
            <a:r>
              <a:rPr lang="en-US" altLang="en-US" sz="2400" b="1" dirty="0"/>
              <a:t>circuits </a:t>
            </a:r>
            <a:r>
              <a:rPr lang="en-US" altLang="en-US" sz="2400" b="1" dirty="0" smtClean="0"/>
              <a:t>(1965-1974)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Intel </a:t>
            </a:r>
            <a:r>
              <a:rPr lang="en-US" altLang="en-US" sz="2400" b="1" dirty="0" smtClean="0"/>
              <a:t>4004 (1971)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The </a:t>
            </a:r>
            <a:r>
              <a:rPr lang="en-US" altLang="en-US" sz="2400" b="1" dirty="0"/>
              <a:t>first commercially available </a:t>
            </a:r>
            <a:r>
              <a:rPr lang="en-US" altLang="en-US" sz="2400" b="1" dirty="0" smtClean="0"/>
              <a:t>microprocessor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10 µm process </a:t>
            </a:r>
            <a:endParaRPr lang="en-US" altLang="en-US" sz="2400" b="1" dirty="0" smtClean="0"/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92,000 instructions per </a:t>
            </a:r>
            <a:r>
              <a:rPr lang="en-US" altLang="en-US" sz="2400" b="1" dirty="0" smtClean="0"/>
              <a:t>second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1 MHz </a:t>
            </a:r>
            <a:r>
              <a:rPr lang="en-US" altLang="en-US" sz="2400" b="1" dirty="0"/>
              <a:t>clock rate </a:t>
            </a:r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098" name="Picture 2" descr="C:\Users\hamed\Dropbox\New\1398-1\MicroProc\Slides\Intel_C4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49977"/>
            <a:ext cx="3238500" cy="216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1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34"/>
    </mc:Choice>
    <mc:Fallback>
      <p:transition spd="slow" advTm="8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23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Electronic Computers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4</a:t>
            </a:r>
            <a:r>
              <a:rPr lang="en-US" altLang="en-US" sz="2400" b="1" baseline="30000" dirty="0" smtClean="0"/>
              <a:t>th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generation: VLSI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1974-1989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5</a:t>
            </a:r>
            <a:r>
              <a:rPr lang="en-US" altLang="en-US" sz="2400" b="1" baseline="30000" dirty="0"/>
              <a:t>th</a:t>
            </a:r>
            <a:r>
              <a:rPr lang="en-US" altLang="en-US" sz="2400" b="1" dirty="0"/>
              <a:t> generation: ULSI 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1990-present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5122" name="Picture 2" descr="C:\Users\hamed\Dropbox\New\1398-1\MicroProc\Slides\A80502100_sy007_pentium_obser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651379"/>
            <a:ext cx="2095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amed\Dropbox\New\1398-1\MicroProc\Slides\220px-KL_Motorola_MC68000_CLCC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1" t="10238" r="13734" b="11397"/>
          <a:stretch/>
        </p:blipFill>
        <p:spPr bwMode="auto">
          <a:xfrm>
            <a:off x="914400" y="3679954"/>
            <a:ext cx="2057400" cy="216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hamed\Dropbox\New\1398-1\MicroProc\Slides\download 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63" y="3793585"/>
            <a:ext cx="20955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hamed\Dropbox\New\1398-1\MicroProc\Slides\download (2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27" y="1447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3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64"/>
    </mc:Choice>
    <mc:Fallback>
      <p:transition spd="slow" advTm="98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graphicFrame>
        <p:nvGraphicFramePr>
          <p:cNvPr id="10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467587"/>
              </p:ext>
            </p:extLst>
          </p:nvPr>
        </p:nvGraphicFramePr>
        <p:xfrm>
          <a:off x="762000" y="1752600"/>
          <a:ext cx="7848601" cy="4049711"/>
        </p:xfrm>
        <a:graphic>
          <a:graphicData uri="http://schemas.openxmlformats.org/drawingml/2006/table">
            <a:tbl>
              <a:tblPr/>
              <a:tblGrid>
                <a:gridCol w="1445794"/>
                <a:gridCol w="3354806"/>
                <a:gridCol w="3048001"/>
              </a:tblGrid>
              <a:tr h="737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Year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Technology Used in Computers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Relative Performance per unit cost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~1950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Vacuum tube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1960s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Transistor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7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1975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Integrated circuit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900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7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1995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Very large scale integrated circuit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2,400,000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7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2005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Ultra large scale integrated circuit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6,200,000,000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2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365"/>
    </mc:Choice>
    <mc:Fallback>
      <p:transition spd="slow" advTm="128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History- Moore’s Law 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75627" cy="389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/>
              <a:t>What happened from </a:t>
            </a:r>
            <a:r>
              <a:rPr lang="en-US" altLang="en-US" sz="2800" b="1" dirty="0" smtClean="0"/>
              <a:t>1970?</a:t>
            </a:r>
            <a:endParaRPr lang="en-US" altLang="en-US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Transistor count doubles every 24-month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6147" name="Picture 3" descr="C:\Users\hamed\Dropbox\New\1398-1\MicroProc\Slides\moore-la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/>
          <a:stretch/>
        </p:blipFill>
        <p:spPr bwMode="auto">
          <a:xfrm>
            <a:off x="914400" y="1997574"/>
            <a:ext cx="7469233" cy="47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85"/>
    </mc:Choice>
    <mc:Fallback>
      <p:transition spd="slow" advTm="158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Today’s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33400" y="964823"/>
            <a:ext cx="86106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Introduction to Computer Organization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Computer History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Moore’s Law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4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"/>
    </mc:Choice>
    <mc:Fallback>
      <p:transition spd="slow" advTm="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“</a:t>
            </a:r>
            <a:r>
              <a:rPr lang="en-US" sz="2000" b="1" dirty="0"/>
              <a:t>Computer Organization &amp; Language” handouts, Dept. of CE, SUT, by Prof. H. Asadi, 2016.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"/>
    </mc:Choice>
    <mc:Fallback>
      <p:transition spd="slow" advTm="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What Is a Computer?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An </a:t>
            </a:r>
            <a:r>
              <a:rPr lang="en-US" altLang="en-US" sz="2400" u="sng" dirty="0">
                <a:solidFill>
                  <a:schemeClr val="hlink"/>
                </a:solidFill>
              </a:rPr>
              <a:t>electronic device</a:t>
            </a:r>
            <a:r>
              <a:rPr lang="en-US" altLang="en-US" sz="2400" dirty="0"/>
              <a:t> capable of </a:t>
            </a:r>
            <a:r>
              <a:rPr lang="en-US" altLang="en-US" sz="2400" u="sng" dirty="0">
                <a:solidFill>
                  <a:schemeClr val="hlink"/>
                </a:solidFill>
              </a:rPr>
              <a:t>storing and processing information</a:t>
            </a:r>
            <a:r>
              <a:rPr lang="en-US" altLang="en-US" sz="2400" dirty="0"/>
              <a:t> in accordance with a predetermined set of </a:t>
            </a:r>
            <a:r>
              <a:rPr lang="en-US" altLang="en-US" sz="2400" u="sng" dirty="0">
                <a:solidFill>
                  <a:schemeClr val="hlink"/>
                </a:solidFill>
              </a:rPr>
              <a:t>instructions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Oxford English Dictionary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A </a:t>
            </a:r>
            <a:r>
              <a:rPr lang="en-US" altLang="en-US" sz="2400" dirty="0">
                <a:hlinkClick r:id="rId5" tooltip="Machine"/>
              </a:rPr>
              <a:t>machine</a:t>
            </a:r>
            <a:r>
              <a:rPr lang="en-US" altLang="en-US" sz="2400" dirty="0"/>
              <a:t> that manipulates </a:t>
            </a:r>
            <a:r>
              <a:rPr lang="en-US" altLang="en-US" sz="2400" dirty="0">
                <a:hlinkClick r:id="rId6" tooltip="Data (computing)"/>
              </a:rPr>
              <a:t>data</a:t>
            </a:r>
            <a:r>
              <a:rPr lang="en-US" altLang="en-US" sz="2400" dirty="0"/>
              <a:t> according to a set of </a:t>
            </a:r>
            <a:r>
              <a:rPr lang="en-US" altLang="en-US" sz="2400" dirty="0">
                <a:hlinkClick r:id="rId7" tooltip="Source code"/>
              </a:rPr>
              <a:t>instructions</a:t>
            </a:r>
            <a:endParaRPr lang="en-US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C00000"/>
                </a:solidFill>
              </a:rPr>
              <a:t>general purpose </a:t>
            </a:r>
            <a:r>
              <a:rPr lang="en-US" altLang="en-US" sz="2400" dirty="0"/>
              <a:t>device that can be </a:t>
            </a:r>
            <a:r>
              <a:rPr lang="en-US" altLang="en-US" sz="2400" dirty="0">
                <a:solidFill>
                  <a:srgbClr val="C00000"/>
                </a:solidFill>
              </a:rPr>
              <a:t>programmed</a:t>
            </a:r>
            <a:r>
              <a:rPr lang="en-US" altLang="en-US" sz="2400" dirty="0">
                <a:solidFill>
                  <a:srgbClr val="0D0D0D"/>
                </a:solidFill>
              </a:rPr>
              <a:t> </a:t>
            </a:r>
            <a:r>
              <a:rPr lang="en-US" altLang="en-US" sz="2400" dirty="0"/>
              <a:t>to carry out a </a:t>
            </a:r>
            <a:r>
              <a:rPr lang="en-US" altLang="en-US" sz="2400" dirty="0">
                <a:solidFill>
                  <a:srgbClr val="C00000"/>
                </a:solidFill>
              </a:rPr>
              <a:t>set</a:t>
            </a:r>
            <a:r>
              <a:rPr lang="en-US" altLang="en-US" sz="2400" dirty="0"/>
              <a:t> of </a:t>
            </a:r>
            <a:r>
              <a:rPr lang="en-US" altLang="en-US" sz="2400" dirty="0">
                <a:solidFill>
                  <a:srgbClr val="C00000"/>
                </a:solidFill>
              </a:rPr>
              <a:t>arithmetic</a:t>
            </a:r>
            <a:r>
              <a:rPr lang="en-US" altLang="en-US" sz="2400" dirty="0"/>
              <a:t> or </a:t>
            </a:r>
            <a:r>
              <a:rPr lang="en-US" altLang="en-US" sz="2400" dirty="0">
                <a:solidFill>
                  <a:srgbClr val="C00000"/>
                </a:solidFill>
              </a:rPr>
              <a:t>logical</a:t>
            </a:r>
            <a:r>
              <a:rPr lang="en-US" altLang="en-US" sz="2400" dirty="0"/>
              <a:t> operations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Wiki </a:t>
            </a:r>
          </a:p>
          <a:p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0" y="4664631"/>
            <a:ext cx="2743200" cy="1719262"/>
          </a:xfrm>
          <a:prstGeom prst="rect">
            <a:avLst/>
          </a:prstGeom>
          <a:noFill/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619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95"/>
    </mc:Choice>
    <mc:Fallback>
      <p:transition spd="slow" advTm="69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Where are Computers?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PCs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Cars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Toys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Home appliances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Microwaves, refrigerators, TVs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In your pocket </a:t>
            </a: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  <a:sym typeface="Wingdings" pitchFamily="2" charset="2"/>
              </a:rPr>
              <a:t></a:t>
            </a:r>
            <a:endParaRPr lang="en-US" altLang="en-US" sz="2800" kern="0" dirty="0">
              <a:solidFill>
                <a:srgbClr val="0000CC"/>
              </a:solidFill>
              <a:latin typeface="+mj-lt"/>
              <a:cs typeface="Arial"/>
            </a:endParaRP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Cell phones, </a:t>
            </a:r>
            <a:r>
              <a:rPr lang="en-US" altLang="en-US" sz="2400" kern="0" dirty="0" err="1">
                <a:solidFill>
                  <a:srgbClr val="0000CC"/>
                </a:solidFill>
                <a:latin typeface="+mj-lt"/>
                <a:cs typeface="Arial"/>
              </a:rPr>
              <a:t>IPoDs</a:t>
            </a: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, MP3 players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Or maybe in your shoes</a:t>
            </a:r>
            <a:r>
              <a:rPr lang="en-US" altLang="en-US" sz="2800" kern="0" dirty="0" smtClean="0">
                <a:solidFill>
                  <a:srgbClr val="0000CC"/>
                </a:solidFill>
                <a:latin typeface="+mj-lt"/>
                <a:cs typeface="Arial"/>
              </a:rPr>
              <a:t>!!!</a:t>
            </a:r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3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70"/>
    </mc:Choice>
    <mc:Fallback>
      <p:transition spd="slow" advTm="6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Where are Computers?</a:t>
            </a:r>
          </a:p>
          <a:p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60352"/>
              </p:ext>
            </p:extLst>
          </p:nvPr>
        </p:nvGraphicFramePr>
        <p:xfrm>
          <a:off x="708025" y="1828800"/>
          <a:ext cx="7773988" cy="447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itmap Image" r:id="rId5" imgW="7419960" imgH="4276800" progId="Paint.Picture">
                  <p:embed/>
                </p:oleObj>
              </mc:Choice>
              <mc:Fallback>
                <p:oleObj name="Bitmap Image" r:id="rId5" imgW="7419960" imgH="42768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1828800"/>
                        <a:ext cx="7773988" cy="447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0"/>
    </mc:Choice>
    <mc:Fallback>
      <p:transition spd="slow" advTm="13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04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A computer system consists of </a:t>
            </a:r>
            <a:r>
              <a:rPr lang="en-US" altLang="en-US" sz="3200" u="sng" kern="0" dirty="0">
                <a:solidFill>
                  <a:srgbClr val="00B200"/>
                </a:solidFill>
                <a:latin typeface="+mj-lt"/>
                <a:cs typeface="Arial"/>
              </a:rPr>
              <a:t>hardware </a:t>
            </a: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and</a:t>
            </a:r>
            <a:r>
              <a:rPr lang="en-US" altLang="en-US" sz="3200" u="sng" kern="0" dirty="0">
                <a:solidFill>
                  <a:srgbClr val="00B200"/>
                </a:solidFill>
                <a:latin typeface="+mj-lt"/>
                <a:cs typeface="Arial"/>
              </a:rPr>
              <a:t> software</a:t>
            </a: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 that are combined to provide a tool to solve problems (</a:t>
            </a:r>
            <a:r>
              <a:rPr lang="en-US" altLang="en-US" sz="3200" kern="0" dirty="0">
                <a:solidFill>
                  <a:srgbClr val="FF0000"/>
                </a:solidFill>
                <a:latin typeface="+mj-lt"/>
                <a:cs typeface="Arial"/>
              </a:rPr>
              <a:t>with best performance</a:t>
            </a: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)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Hardware may include: 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CPU, memory, disks, printers, screen, keyboard, mouse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Other peripherals 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Software may include: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System software </a:t>
            </a:r>
          </a:p>
          <a:p>
            <a:pPr marL="1600200" lvl="3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000" kern="0" dirty="0">
                <a:solidFill>
                  <a:srgbClr val="0000CC"/>
                </a:solidFill>
                <a:latin typeface="+mj-lt"/>
                <a:cs typeface="Arial"/>
              </a:rPr>
              <a:t>A general environment to create specific applications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Application software</a:t>
            </a:r>
          </a:p>
          <a:p>
            <a:pPr marL="1600200" lvl="3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000" kern="0" dirty="0">
                <a:solidFill>
                  <a:srgbClr val="0000CC"/>
                </a:solidFill>
                <a:latin typeface="+mj-lt"/>
                <a:cs typeface="Arial"/>
              </a:rPr>
              <a:t>A tool to solve a specific problem</a:t>
            </a:r>
          </a:p>
          <a:p>
            <a:pPr algn="l"/>
            <a:endParaRPr lang="fa-IR" sz="2400" b="1" dirty="0">
              <a:latin typeface="+mj-lt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54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21"/>
    </mc:Choice>
    <mc:Fallback>
      <p:transition spd="slow" advTm="104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05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kern="0" dirty="0">
                <a:solidFill>
                  <a:srgbClr val="0000CC"/>
                </a:solidFill>
                <a:latin typeface="+mj-lt"/>
                <a:cs typeface="Arial"/>
              </a:rPr>
              <a:t>Most complicated machines ever built on the earth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0000CC"/>
                </a:solidFill>
                <a:latin typeface="+mj-lt"/>
                <a:cs typeface="Arial"/>
              </a:rPr>
              <a:t>For example, 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Dual-core Intel Itanium-2 9000 processor contains 1.72 billion transistors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Xilinx Virtex7: Over 6 billions transistors 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0000CC"/>
                </a:solidFill>
                <a:latin typeface="+mj-lt"/>
                <a:cs typeface="Arial"/>
              </a:rPr>
              <a:t>A Boeing airplane has only 4 million parts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800" kern="0" dirty="0">
                <a:solidFill>
                  <a:srgbClr val="FF0000"/>
                </a:solidFill>
                <a:latin typeface="+mj-lt"/>
                <a:cs typeface="Arial"/>
              </a:rPr>
              <a:t>How can we comprehend these computer systems?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kern="0" dirty="0">
                <a:solidFill>
                  <a:srgbClr val="FF0000"/>
                </a:solidFill>
                <a:latin typeface="+mj-lt"/>
                <a:cs typeface="Arial"/>
              </a:rPr>
              <a:t>Using hierarchical abstraction levels </a:t>
            </a:r>
          </a:p>
          <a:p>
            <a:pPr algn="l"/>
            <a:endParaRPr lang="fa-IR" sz="2400" b="1" dirty="0">
              <a:latin typeface="+mj-lt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Computer Architecture,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820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27"/>
    </mc:Choice>
    <mc:Fallback>
      <p:transition spd="slow" advTm="82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|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|72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1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4|18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4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|0.9|0.7|0.4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1.7|3.1|1.3|9|1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4|24.9|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24.8|8.6|17.6|1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8.7|1.7|9.6|4.4|12.1|2.3|2|0.7|8.5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2|10.5|8.3|9.4|1.3|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35886</TotalTime>
  <Words>968</Words>
  <Application>Microsoft Office PowerPoint</Application>
  <PresentationFormat>On-screen Show (4:3)</PresentationFormat>
  <Paragraphs>267</Paragraphs>
  <Slides>25</Slides>
  <Notes>0</Notes>
  <HiddenSlides>0</HiddenSlides>
  <MMClips>25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Aspect</vt:lpstr>
      <vt:lpstr>Bitmap Image</vt:lpstr>
      <vt:lpstr>Computer Architecture  Spring 2020</vt:lpstr>
      <vt:lpstr>Grading</vt:lpstr>
      <vt:lpstr>Today’s Topics</vt:lpstr>
      <vt:lpstr>Copyright Notice</vt:lpstr>
      <vt:lpstr>Introduction</vt:lpstr>
      <vt:lpstr>Introduction</vt:lpstr>
      <vt:lpstr>Introduction</vt:lpstr>
      <vt:lpstr>Computer System</vt:lpstr>
      <vt:lpstr>Computer System</vt:lpstr>
      <vt:lpstr>Computer System</vt:lpstr>
      <vt:lpstr>Computer Organization</vt:lpstr>
      <vt:lpstr>Types of Computer Systems</vt:lpstr>
      <vt:lpstr>Types of Computer Systems</vt:lpstr>
      <vt:lpstr>Types of Computer Systems</vt:lpstr>
      <vt:lpstr>Types of Computer Systems</vt:lpstr>
      <vt:lpstr>Computer History </vt:lpstr>
      <vt:lpstr>Computer History </vt:lpstr>
      <vt:lpstr>Computer History </vt:lpstr>
      <vt:lpstr>Computer History </vt:lpstr>
      <vt:lpstr>Computer History </vt:lpstr>
      <vt:lpstr>Computer History </vt:lpstr>
      <vt:lpstr>Computer History </vt:lpstr>
      <vt:lpstr>Computer History </vt:lpstr>
      <vt:lpstr>Computer History </vt:lpstr>
      <vt:lpstr>Computer History- Moore’s Law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574</cp:revision>
  <cp:lastPrinted>2017-02-07T08:08:08Z</cp:lastPrinted>
  <dcterms:created xsi:type="dcterms:W3CDTF">2006-08-16T00:00:00Z</dcterms:created>
  <dcterms:modified xsi:type="dcterms:W3CDTF">2020-03-05T10:46:45Z</dcterms:modified>
</cp:coreProperties>
</file>